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58" r:id="rId14"/>
    <p:sldId id="278" r:id="rId15"/>
    <p:sldId id="274" r:id="rId16"/>
    <p:sldId id="275" r:id="rId17"/>
    <p:sldId id="277" r:id="rId18"/>
    <p:sldId id="276" r:id="rId19"/>
    <p:sldId id="272" r:id="rId20"/>
    <p:sldId id="271" r:id="rId21"/>
    <p:sldId id="273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81" autoAdjust="0"/>
  </p:normalViewPr>
  <p:slideViewPr>
    <p:cSldViewPr>
      <p:cViewPr varScale="1">
        <p:scale>
          <a:sx n="62" d="100"/>
          <a:sy n="62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7C785-37C3-439F-9ECB-2FA418411EED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CFB1C-7C5A-43AB-82B4-1AF687ABF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786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7C906F-24DC-4AAD-BA62-3AB8B8205DBA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A0313-B11A-4ECB-948E-95090A721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071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A0313-B11A-4ECB-948E-95090A7212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37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5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3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717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781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33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700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076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500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02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307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511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D5A8-FC41-46E3-BE32-AD39E0102C83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1094C-DC71-4356-ADE5-8B971253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2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beckford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8"/>
            <a:ext cx="1512168" cy="86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SATs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4664"/>
            <a:ext cx="466248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3"/>
          <p:cNvSpPr>
            <a:spLocks noChangeArrowheads="1" noChangeShapeType="1" noTextEdit="1"/>
          </p:cNvSpPr>
          <p:nvPr/>
        </p:nvSpPr>
        <p:spPr bwMode="auto">
          <a:xfrm>
            <a:off x="1403648" y="2420888"/>
            <a:ext cx="5880100" cy="1622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b="1" kern="10" spc="0" dirty="0" smtClean="0">
                <a:ln w="15875">
                  <a:solidFill>
                    <a:srgbClr val="00B05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Breakfast Event</a:t>
            </a:r>
            <a:endParaRPr lang="en-GB" sz="3600" b="1" kern="10" spc="0" dirty="0">
              <a:ln w="15875">
                <a:solidFill>
                  <a:srgbClr val="00B050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29783" dir="1514402" algn="ctr" rotWithShape="0">
                  <a:srgbClr val="D8D8D8">
                    <a:alpha val="74998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1979712" y="4725144"/>
            <a:ext cx="5207000" cy="58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b="1" kern="10" spc="0" dirty="0" smtClean="0">
                <a:ln w="15875">
                  <a:solidFill>
                    <a:srgbClr val="00B05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for parents, carers and children</a:t>
            </a:r>
            <a:endParaRPr lang="en-GB" sz="3600" b="1" kern="10" spc="0" dirty="0">
              <a:ln w="15875">
                <a:solidFill>
                  <a:srgbClr val="00B050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29783" dir="1514402" algn="ctr" rotWithShape="0">
                  <a:srgbClr val="D8D8D8">
                    <a:alpha val="74998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13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CRInfant" panose="02010503020300020003" pitchFamily="2" charset="0"/>
              </a:rPr>
              <a:t>What are SATs?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7"/>
            <a:ext cx="8964488" cy="3024335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dirty="0">
                <a:latin typeface="SassoonCRInfant" panose="02010503020300020003" pitchFamily="2" charset="0"/>
                <a:ea typeface="Arial" charset="0"/>
                <a:cs typeface="Arial" charset="0"/>
              </a:rPr>
              <a:t>SATs is a term people use to refer to End of Key Stage 2 Assessments; </a:t>
            </a:r>
          </a:p>
          <a:p>
            <a:pPr>
              <a:buFont typeface="Arial" charset="0"/>
              <a:buChar char="•"/>
            </a:pPr>
            <a:endParaRPr lang="en-GB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en-GB" dirty="0" smtClean="0">
                <a:latin typeface="SassoonCRInfant" panose="02010503020300020003" pitchFamily="2" charset="0"/>
                <a:ea typeface="Arial" charset="0"/>
                <a:cs typeface="Arial" charset="0"/>
              </a:rPr>
              <a:t>They last </a:t>
            </a:r>
            <a:r>
              <a:rPr lang="en-GB" dirty="0">
                <a:latin typeface="SassoonCRInfant" panose="02010503020300020003" pitchFamily="2" charset="0"/>
                <a:ea typeface="Arial" charset="0"/>
                <a:cs typeface="Arial" charset="0"/>
              </a:rPr>
              <a:t>for four days beginning </a:t>
            </a:r>
            <a:r>
              <a:rPr lang="en-GB" dirty="0" smtClean="0">
                <a:latin typeface="SassoonCRInfant" panose="02010503020300020003" pitchFamily="2" charset="0"/>
                <a:ea typeface="Arial" charset="0"/>
                <a:cs typeface="Arial" charset="0"/>
              </a:rPr>
              <a:t>on:</a:t>
            </a:r>
          </a:p>
          <a:p>
            <a:pPr marL="0" indent="0">
              <a:buNone/>
            </a:pPr>
            <a:r>
              <a:rPr lang="en-GB" dirty="0" smtClean="0">
                <a:latin typeface="SassoonCRInfant" panose="02010503020300020003" pitchFamily="2" charset="0"/>
                <a:ea typeface="Arial" charset="0"/>
                <a:cs typeface="Arial" charset="0"/>
              </a:rPr>
              <a:t> </a:t>
            </a:r>
            <a:r>
              <a:rPr lang="en-GB" dirty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Monday </a:t>
            </a:r>
            <a:r>
              <a:rPr lang="en-GB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11</a:t>
            </a:r>
            <a:r>
              <a:rPr lang="en-GB" baseline="30000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th</a:t>
            </a:r>
            <a:r>
              <a:rPr lang="en-GB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 </a:t>
            </a:r>
            <a:r>
              <a:rPr lang="en-GB" dirty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May </a:t>
            </a:r>
            <a:r>
              <a:rPr lang="en-GB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2020 -Thursday 14</a:t>
            </a:r>
            <a:r>
              <a:rPr lang="en-GB" baseline="30000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th</a:t>
            </a:r>
            <a:r>
              <a:rPr lang="en-GB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 </a:t>
            </a:r>
            <a:r>
              <a:rPr lang="en-GB" dirty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May </a:t>
            </a:r>
            <a:r>
              <a:rPr lang="en-GB" dirty="0" smtClean="0">
                <a:solidFill>
                  <a:srgbClr val="388CDA"/>
                </a:solidFill>
                <a:latin typeface="SassoonCRInfant" panose="02010503020300020003" pitchFamily="2" charset="0"/>
                <a:ea typeface="Arial" charset="0"/>
                <a:cs typeface="Arial" charset="0"/>
              </a:rPr>
              <a:t>2020</a:t>
            </a:r>
            <a:r>
              <a:rPr lang="en-GB" dirty="0" smtClean="0">
                <a:latin typeface="SassoonCRInfant" panose="02010503020300020003" pitchFamily="2" charset="0"/>
                <a:ea typeface="Arial" charset="0"/>
                <a:cs typeface="Arial" charset="0"/>
              </a:rPr>
              <a:t>. </a:t>
            </a:r>
            <a:endParaRPr lang="en-GB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9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7544" y="4581128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Writing is assessed using evidence collected by your child’s teacher throughout Year 6, so </a:t>
            </a:r>
            <a:r>
              <a:rPr lang="en-GB" sz="2400" b="1" dirty="0">
                <a:latin typeface="SassoonCRInfant" panose="02010503020300020003" pitchFamily="2" charset="0"/>
                <a:ea typeface="Arial" charset="0"/>
                <a:cs typeface="Arial" charset="0"/>
              </a:rPr>
              <a:t>there is no Year 6 SATs writing test</a:t>
            </a:r>
            <a:r>
              <a:rPr lang="en-GB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.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GB" dirty="0"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388CDA"/>
              </a:solidFill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304528"/>
              </p:ext>
            </p:extLst>
          </p:nvPr>
        </p:nvGraphicFramePr>
        <p:xfrm>
          <a:off x="385192" y="692696"/>
          <a:ext cx="8229600" cy="3474096"/>
        </p:xfrm>
        <a:graphic>
          <a:graphicData uri="http://schemas.openxmlformats.org/drawingml/2006/table">
            <a:tbl>
              <a:tblPr firstRow="1" firstCol="1" bandRow="1"/>
              <a:tblGrid>
                <a:gridCol w="2057140">
                  <a:extLst>
                    <a:ext uri="{9D8B030D-6E8A-4147-A177-3AD203B41FA5}">
                      <a16:colId xmlns:a16="http://schemas.microsoft.com/office/drawing/2014/main" val="3855346886"/>
                    </a:ext>
                  </a:extLst>
                </a:gridCol>
                <a:gridCol w="2057140">
                  <a:extLst>
                    <a:ext uri="{9D8B030D-6E8A-4147-A177-3AD203B41FA5}">
                      <a16:colId xmlns:a16="http://schemas.microsoft.com/office/drawing/2014/main" val="756054997"/>
                    </a:ext>
                  </a:extLst>
                </a:gridCol>
                <a:gridCol w="2135160">
                  <a:extLst>
                    <a:ext uri="{9D8B030D-6E8A-4147-A177-3AD203B41FA5}">
                      <a16:colId xmlns:a16="http://schemas.microsoft.com/office/drawing/2014/main" val="2506229341"/>
                    </a:ext>
                  </a:extLst>
                </a:gridCol>
                <a:gridCol w="1980160">
                  <a:extLst>
                    <a:ext uri="{9D8B030D-6E8A-4147-A177-3AD203B41FA5}">
                      <a16:colId xmlns:a16="http://schemas.microsoft.com/office/drawing/2014/main" val="785538618"/>
                    </a:ext>
                  </a:extLst>
                </a:gridCol>
              </a:tblGrid>
              <a:tr h="3158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11</a:t>
                      </a:r>
                      <a:r>
                        <a:rPr lang="en-GB" sz="1800" b="1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12</a:t>
                      </a:r>
                      <a:r>
                        <a:rPr lang="en-GB" sz="1800" b="1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13</a:t>
                      </a:r>
                      <a:r>
                        <a:rPr lang="en-GB" sz="1800" b="1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 14</a:t>
                      </a:r>
                      <a:r>
                        <a:rPr lang="en-GB" sz="1800" b="1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9610963"/>
                  </a:ext>
                </a:extLst>
              </a:tr>
              <a:tr h="3158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Spelling, Punctuation and Grammar Paper 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50 marks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 minutes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Spelling, Punctuation and Grammar Paper 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20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mins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score : 70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Paper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50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minutes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score: 50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Arithmetic Paper 1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40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minutes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Reasoning A Paper 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35 marks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minutes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Reasoning B Paper 3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35 marks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minutes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score: 110 Marks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5" marR="56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24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89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556792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The tests will take place during normal school hours, under exam conditions;</a:t>
            </a: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Children are not allowed to talk to each other from the moment the assessments are handed out until they are collected after the test has ended;</a:t>
            </a: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Afterwards, the completed papers are sent away to be marked externally;</a:t>
            </a: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Arial" charset="0"/>
                <a:cs typeface="Arial" charset="0"/>
              </a:rPr>
              <a:t>The children’s results are sent back to school at some point in July;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SassoonCRInfant" panose="02010503020300020003" pitchFamily="2" charset="0"/>
              </a:rPr>
              <a:t>How are the SATs carried out?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Once marked, the tests will be given the following scores: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A raw score (the total number of marks achieved for each paper);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A scaled score (which is explained below);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A judgement of whether the National Standard has been met. </a:t>
            </a:r>
          </a:p>
          <a:p>
            <a:endParaRPr lang="en-US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After marking each test, the external markers will convert each raw score into a </a:t>
            </a:r>
            <a:r>
              <a:rPr lang="en-US" b="1" dirty="0">
                <a:latin typeface="SassoonCRInfant" panose="02010503020300020003" pitchFamily="2" charset="0"/>
                <a:ea typeface="Arial" charset="0"/>
                <a:cs typeface="Arial" charset="0"/>
              </a:rPr>
              <a:t>scaled score </a:t>
            </a:r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to show whether each child is working below, at or above the national standard. </a:t>
            </a:r>
          </a:p>
          <a:p>
            <a:endParaRPr lang="en-US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r>
              <a:rPr lang="en-US" dirty="0">
                <a:latin typeface="SassoonCRInfant" panose="02010503020300020003" pitchFamily="2" charset="0"/>
                <a:ea typeface="Arial" charset="0"/>
                <a:cs typeface="Arial" charset="0"/>
              </a:rPr>
              <a:t>When the scaled score is given, it is given in a range from 80 to 120. </a:t>
            </a:r>
          </a:p>
          <a:p>
            <a:endParaRPr lang="en-US" dirty="0">
              <a:latin typeface="SassoonCRInfant" panose="02010503020300020003" pitchFamily="2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SassoonCRInfant" panose="02010503020300020003" pitchFamily="2" charset="0"/>
              </a:rPr>
              <a:t>What do the results look like?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3" y="3926386"/>
            <a:ext cx="8823609" cy="167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97D2A-9E2E-4A9D-9492-4A5A198E4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81" y="1424649"/>
            <a:ext cx="5336628" cy="22754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34D196-9712-42DD-8613-D6DA4EFF3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1191" y="1856730"/>
            <a:ext cx="5286722" cy="13861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25DAEE-9550-49B4-BBD6-E73043E02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409" y="3795294"/>
            <a:ext cx="5071732" cy="250367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7504" y="20689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Spelling, Punctuation and Grammar Paper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46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6165F5-9827-442A-80A6-89FBC44B95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809"/>
          <a:stretch/>
        </p:blipFill>
        <p:spPr>
          <a:xfrm>
            <a:off x="1194521" y="2132856"/>
            <a:ext cx="6310540" cy="15043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10343" y="260648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Spelling, Punctuation and Grammar Paper 2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DA2086-7D60-4873-A76F-2E123F3FF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935" y="4149080"/>
            <a:ext cx="4314671" cy="1952625"/>
          </a:xfrm>
          <a:prstGeom prst="rect">
            <a:avLst/>
          </a:prstGeom>
          <a:effectLst>
            <a:outerShdw blurRad="50800" dist="38100" dir="2700000" algn="tl" rotWithShape="0">
              <a:srgbClr val="C73A43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5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Image result for sats reading book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880320" cy="407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10343" y="332656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Reading Paper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3923928" y="1988840"/>
            <a:ext cx="48245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The children are required to read three separate texts and answer questions on each text. </a:t>
            </a:r>
          </a:p>
          <a:p>
            <a:endParaRPr lang="en-GB" dirty="0">
              <a:latin typeface="SassoonCRInfant" panose="02010503020300020003" pitchFamily="2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The </a:t>
            </a:r>
            <a:r>
              <a:rPr lang="en-GB" dirty="0">
                <a:latin typeface="SassoonCRInfant" panose="02010503020300020003" pitchFamily="2" charset="0"/>
                <a:cs typeface="Arial" panose="020B0604020202020204" pitchFamily="34" charset="0"/>
              </a:rPr>
              <a:t>Year 6 Reading SATs paper requires a range of answering styles, including responding to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multiple choice questions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,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one-word answers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, and multiple mark questions which require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more formal paragraph-length answers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736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0343" y="332656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Maths Paper 1: Arithmetic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51520" y="134076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It covers the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four operations 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(division, multiplication, addition, subtraction and mixed operation calculations requiring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BIDMAS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), as well as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number properties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, calculating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percentages of amounts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, calculations using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decimals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, and calculations using </a:t>
            </a:r>
            <a:r>
              <a:rPr lang="en-US" b="1" dirty="0">
                <a:latin typeface="SassoonCRInfant" panose="02010503020300020003" pitchFamily="2" charset="0"/>
                <a:cs typeface="Arial" panose="020B0604020202020204" pitchFamily="34" charset="0"/>
              </a:rPr>
              <a:t>fractions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3B2480-A6DF-4747-9246-1E03BA38A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3573016"/>
            <a:ext cx="5102045" cy="23564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492696" y="287500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Example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questions: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B1BA6A-885B-443C-9304-6EE8DEBA7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4750" y="2875001"/>
            <a:ext cx="5093674" cy="23564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9395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6048672" cy="16721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3B2480-A6DF-4747-9246-1E03BA38A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2" y="3645024"/>
            <a:ext cx="5102045" cy="23564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74237" y="190668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 smtClean="0"/>
              <a:t>Short Multiplication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51415" y="3056801"/>
            <a:ext cx="43204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Long </a:t>
            </a:r>
            <a:r>
              <a:rPr lang="en-GB" sz="3200" dirty="0"/>
              <a:t>Multiplication</a:t>
            </a:r>
          </a:p>
        </p:txBody>
      </p:sp>
    </p:spTree>
    <p:extLst>
      <p:ext uri="{BB962C8B-B14F-4D97-AF65-F5344CB8AC3E}">
        <p14:creationId xmlns:p14="http://schemas.microsoft.com/office/powerpoint/2010/main" val="262466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B1BA6A-885B-443C-9304-6EE8DEBA7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645024"/>
            <a:ext cx="5093674" cy="23564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07" y="836712"/>
            <a:ext cx="6531257" cy="18528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17007" y="116632"/>
            <a:ext cx="43204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Short Division</a:t>
            </a:r>
            <a:endParaRPr lang="en-GB" sz="3200" dirty="0"/>
          </a:p>
        </p:txBody>
      </p:sp>
      <p:sp>
        <p:nvSpPr>
          <p:cNvPr id="5" name="Rectangle 4"/>
          <p:cNvSpPr/>
          <p:nvPr/>
        </p:nvSpPr>
        <p:spPr>
          <a:xfrm>
            <a:off x="539552" y="3034500"/>
            <a:ext cx="43204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Long Division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1926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0343" y="188640"/>
            <a:ext cx="87953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Maths Paper 2 &amp; 3: Reasoning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95535" y="1196752"/>
            <a:ext cx="85101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Paper 2 requires children to demonstrate their mathematical knowledge and skills, as well as their ability to solve problems </a:t>
            </a:r>
            <a:r>
              <a:rPr lang="en-US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with mathematical </a:t>
            </a:r>
            <a:r>
              <a:rPr lang="en-US" dirty="0">
                <a:latin typeface="SassoonCRInfant" panose="02010503020300020003" pitchFamily="2" charset="0"/>
                <a:cs typeface="Arial" panose="020B0604020202020204" pitchFamily="34" charset="0"/>
              </a:rPr>
              <a:t>reasoning.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59AB82-2F98-4555-B739-81CE9B219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636912"/>
            <a:ext cx="4567411" cy="21470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D9329C-2994-43B3-8883-866202B63D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7744" y="4221088"/>
            <a:ext cx="5003651" cy="20349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D02187-875F-499F-84FB-F51E2C95D9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7" y="2079414"/>
            <a:ext cx="3456384" cy="27045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8043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can you help your child get ready for SATs?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25183" y="1412776"/>
            <a:ext cx="858689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  <a:cs typeface="Arial" panose="020B0604020202020204" pitchFamily="34" charset="0"/>
              </a:rPr>
              <a:t>Firstly, a positive attitude goes a long way – so as much encouragement and support as possible (but we don’t need to tell you that)!</a:t>
            </a:r>
          </a:p>
          <a:p>
            <a:endParaRPr lang="en-GB" dirty="0">
              <a:latin typeface="SassoonCRInfant" panose="02010503020300020003" pitchFamily="2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latin typeface="SassoonCRInfant" panose="02010503020300020003" pitchFamily="2" charset="0"/>
                <a:cs typeface="Arial" panose="020B0604020202020204" pitchFamily="34" charset="0"/>
              </a:rPr>
              <a:t>Some further tips</a:t>
            </a:r>
            <a:r>
              <a:rPr lang="en-GB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Encourage your child to complete their homework on time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. 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SassoonCRInfant" panose="02010503020300020003" pitchFamily="2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Encourage </a:t>
            </a:r>
            <a:r>
              <a:rPr lang="en-US" sz="1600" dirty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your child to talk to their teacher or another adult they trust if they express persisting anxieties about SATs. Remember that a small amount of anxiety is normal and not harmful;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Plan </a:t>
            </a:r>
            <a:r>
              <a:rPr lang="en-US" sz="1600" dirty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something nice and fun for the weekends before and after SATs – this will help your child start the week well and also give them something to look forward to;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Ensure </a:t>
            </a:r>
            <a:r>
              <a:rPr lang="en-US" sz="1600" dirty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your child is eating and drinking well, and getting a suitable amount of </a:t>
            </a: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sleep so they are ready for learning in school.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Use your revision books to support understanding.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SassoonCRInfant" panose="02010503020300020003" pitchFamily="2" charset="0"/>
                <a:cs typeface="Arial" panose="020B0604020202020204" pitchFamily="34" charset="0"/>
              </a:rPr>
              <a:t>Ensure your child has time to rest too.</a:t>
            </a:r>
            <a:endParaRPr lang="en-GB" sz="1600" dirty="0">
              <a:solidFill>
                <a:srgbClr val="388CDA"/>
              </a:solidFill>
              <a:latin typeface="SassoonCRInfant" panose="02010503020300020003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35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779096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Targeted maths groups</a:t>
            </a:r>
          </a:p>
          <a:p>
            <a:r>
              <a:rPr lang="en-GB" dirty="0" smtClean="0"/>
              <a:t>Extra reading support</a:t>
            </a:r>
          </a:p>
          <a:p>
            <a:r>
              <a:rPr lang="en-GB" dirty="0" smtClean="0"/>
              <a:t>Extra group intervention</a:t>
            </a:r>
          </a:p>
          <a:p>
            <a:r>
              <a:rPr lang="en-GB" dirty="0" smtClean="0"/>
              <a:t>Homework</a:t>
            </a:r>
          </a:p>
          <a:p>
            <a:r>
              <a:rPr lang="en-GB" dirty="0" smtClean="0"/>
              <a:t>Revision guides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are we providing extra support for SATs?</a:t>
            </a:r>
            <a:endParaRPr lang="en-GB" dirty="0"/>
          </a:p>
        </p:txBody>
      </p:sp>
      <p:pic>
        <p:nvPicPr>
          <p:cNvPr id="6146" name="Picture 2" descr="Image result for children working hard cartoon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97"/>
          <a:stretch/>
        </p:blipFill>
        <p:spPr bwMode="auto">
          <a:xfrm>
            <a:off x="7596336" y="1014193"/>
            <a:ext cx="1224136" cy="117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maths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607" y="2708920"/>
            <a:ext cx="1767594" cy="99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writing childre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316" y="4797152"/>
            <a:ext cx="1394176" cy="108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40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CRInfant" panose="02010503020300020003" pitchFamily="2" charset="0"/>
              </a:rPr>
              <a:t>Revision Books: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3074" name="Picture 2" descr="MLFW22 - KS2 Maths Targeted SATS Question Book - Standard Level (for the 2020 test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870" y="2127667"/>
            <a:ext cx="1844697" cy="260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MLFR22 - KS2 Maths Targeted SATs Revision Book - Standard Level (for the 2020 test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33" y="2134476"/>
            <a:ext cx="1833019" cy="259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EGR23 - KS2 English: Grammar, Punctuation and Spelling Study Book (for the 2019 tests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32856"/>
            <a:ext cx="2007108" cy="274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4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u="sng" dirty="0" smtClean="0">
                <a:latin typeface="SassoonCRInfant" panose="02010503020300020003" pitchFamily="2" charset="0"/>
              </a:rPr>
              <a:t>Arithmetic Papers</a:t>
            </a:r>
            <a:endParaRPr lang="en-GB" u="sng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1342" y="1268760"/>
            <a:ext cx="64869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Sent home over the next 10 weeks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Aim is that </a:t>
            </a:r>
            <a:r>
              <a:rPr lang="en-GB" b="1" dirty="0" smtClean="0">
                <a:latin typeface="SassoonCRInfant" panose="02010503020300020003" pitchFamily="2" charset="0"/>
              </a:rPr>
              <a:t>all children</a:t>
            </a:r>
            <a:r>
              <a:rPr lang="en-GB" dirty="0" smtClean="0">
                <a:latin typeface="SassoonCRInfant" panose="02010503020300020003" pitchFamily="2" charset="0"/>
              </a:rPr>
              <a:t> will be scoring 40 out of 40 (or close to)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Children are working in smaller groups every Monday from 9am – 10:15am to work on the gaps in their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The arithmetic papers will be marked during this session and sent back home for you to see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Allow 30 minutes to complete the test at home</a:t>
            </a:r>
          </a:p>
          <a:p>
            <a:endParaRPr lang="en-GB" dirty="0" smtClean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If you don’t get all the questions done, go back to them at the end and have another go </a:t>
            </a:r>
            <a:r>
              <a:rPr lang="en-GB" b="1" dirty="0" smtClean="0">
                <a:latin typeface="SassoonCRInfant" panose="02010503020300020003" pitchFamily="2" charset="0"/>
              </a:rPr>
              <a:t>using your revision books to help you</a:t>
            </a:r>
            <a:r>
              <a:rPr lang="en-GB" dirty="0" smtClean="0">
                <a:latin typeface="SassoonCRInfant" panose="02010503020300020003" pitchFamily="2" charset="0"/>
              </a:rPr>
              <a:t>. (Make sure you star these questions or answer them in a different colour so we know it’s not part of your final mark).</a:t>
            </a:r>
          </a:p>
          <a:p>
            <a:endParaRPr lang="en-GB" dirty="0">
              <a:latin typeface="SassoonCRInfant" panose="02010503020300020003" pitchFamily="2" charset="0"/>
            </a:endParaRPr>
          </a:p>
          <a:p>
            <a:endParaRPr lang="en-GB" dirty="0" smtClean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812" y="332656"/>
            <a:ext cx="1872208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9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11560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SassoonCRInfant" panose="02010503020300020003" pitchFamily="2" charset="0"/>
              </a:rPr>
              <a:t>Arithmetic Papers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576" y="1772816"/>
            <a:ext cx="5546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Have a look with your children now…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3140968"/>
            <a:ext cx="260481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Beyond SATs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34448" y="1628800"/>
            <a:ext cx="853004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SATs are tests, but they prepare children for secondary school and the future in many ways:</a:t>
            </a:r>
          </a:p>
          <a:p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Revision/ study skills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Mind mapping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Flashcards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Independence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Experience tests/assessments (which they will have more of in secondary school)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Builds ambition and drive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The children are set individual targets (which we will share with you at parents’ evening. The children then aim to beat their personal best each time they do a practise test until May.</a:t>
            </a:r>
          </a:p>
          <a:p>
            <a:endParaRPr lang="en-GB" dirty="0" smtClean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Children have the knowledge and skills for secondary school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CRInfant" panose="02010503020300020003" pitchFamily="2" charset="0"/>
              </a:rPr>
              <a:t>Positive mind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100" name="Picture 4" descr="Image result for ambition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48880"/>
            <a:ext cx="2046129" cy="118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personla best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1484"/>
            <a:ext cx="929308" cy="9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believe in yourself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1512168" cy="118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61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Study Skills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484784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Create flashcards with key facts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Created by the child themselves using language and examples they understand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Start with 5, add 5 at a time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4005064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Create mindmaps for subjects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SassoonCRInfant" panose="02010503020300020003" pitchFamily="2" charset="0"/>
                <a:cs typeface="Arial" panose="020B0604020202020204" pitchFamily="34" charset="0"/>
              </a:rPr>
              <a:t>Draw, cover, write, check</a:t>
            </a:r>
            <a:endParaRPr lang="en-GB" sz="2400" dirty="0">
              <a:latin typeface="SassoonCRInfant" panose="02010503020300020003" pitchFamily="2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mind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644" y="4077072"/>
            <a:ext cx="3555796" cy="237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flashc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36815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28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Wellbeing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A small level of anxiety is normal and shows that your children care about their results.</a:t>
            </a:r>
          </a:p>
          <a:p>
            <a:pPr marL="0" indent="0">
              <a:buNone/>
            </a:pPr>
            <a:r>
              <a:rPr lang="en-GB" sz="2800" dirty="0" smtClean="0">
                <a:latin typeface="SassoonCRInfant" panose="02010503020300020003" pitchFamily="2" charset="0"/>
              </a:rPr>
              <a:t> </a:t>
            </a:r>
          </a:p>
          <a:p>
            <a:r>
              <a:rPr lang="en-GB" sz="2800" dirty="0" smtClean="0">
                <a:latin typeface="SassoonCRInfant" panose="02010503020300020003" pitchFamily="2" charset="0"/>
              </a:rPr>
              <a:t>A larger amount of anxiety is a problem and will prevent the children from doing their best.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3096344" cy="228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036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CRInfant" panose="02010503020300020003" pitchFamily="2" charset="0"/>
              </a:rPr>
              <a:t>Wellbeing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smtClean="0">
                <a:latin typeface="SassoonCRInfant" panose="02010503020300020003" pitchFamily="2" charset="0"/>
              </a:rPr>
              <a:t>Strategies:</a:t>
            </a:r>
          </a:p>
          <a:p>
            <a:r>
              <a:rPr lang="en-GB" sz="2800" dirty="0" smtClean="0">
                <a:latin typeface="SassoonCRInfant" panose="02010503020300020003" pitchFamily="2" charset="0"/>
              </a:rPr>
              <a:t>Helping your children practice so they feel well-prepared and confident. </a:t>
            </a:r>
          </a:p>
          <a:p>
            <a:r>
              <a:rPr lang="en-GB" sz="2800" dirty="0" smtClean="0">
                <a:latin typeface="SassoonCRInfant" panose="02010503020300020003" pitchFamily="2" charset="0"/>
              </a:rPr>
              <a:t>Ensure they eat and sleep well and have time to relax. </a:t>
            </a:r>
          </a:p>
          <a:p>
            <a:r>
              <a:rPr lang="en-GB" sz="2800" dirty="0" smtClean="0">
                <a:latin typeface="SassoonCRInfant" panose="02010503020300020003" pitchFamily="2" charset="0"/>
              </a:rPr>
              <a:t>Discuss any worries together. Keep it in perspective!</a:t>
            </a:r>
          </a:p>
          <a:p>
            <a:r>
              <a:rPr lang="en-GB" sz="2800" dirty="0" smtClean="0">
                <a:latin typeface="SassoonCRInfant" panose="02010503020300020003" pitchFamily="2" charset="0"/>
              </a:rPr>
              <a:t>If your children have any concerns encourage them to talk to their teacher. 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r>
              <a:rPr lang="en-GB" sz="2800" dirty="0" smtClean="0">
                <a:latin typeface="SassoonCRInfant" panose="02010503020300020003" pitchFamily="2" charset="0"/>
              </a:rPr>
              <a:t>We will also work together on concerns and managing anxiety in circle time. 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5122" name="Picture 2" descr="Image result for positive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073" y="243037"/>
            <a:ext cx="2040161" cy="134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positiv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0269"/>
            <a:ext cx="986483" cy="98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07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1373</TotalTime>
  <Words>1012</Words>
  <Application>Microsoft Office PowerPoint</Application>
  <PresentationFormat>On-screen Show (4:3)</PresentationFormat>
  <Paragraphs>141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Arial Black</vt:lpstr>
      <vt:lpstr>Calibri</vt:lpstr>
      <vt:lpstr>Courier New</vt:lpstr>
      <vt:lpstr>SassoonCRInfant</vt:lpstr>
      <vt:lpstr>Symbol</vt:lpstr>
      <vt:lpstr>Times New Roman</vt:lpstr>
      <vt:lpstr>Office Theme</vt:lpstr>
      <vt:lpstr>PowerPoint Presentation</vt:lpstr>
      <vt:lpstr>What are SATs?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you help your child get ready for SATs?</vt:lpstr>
      <vt:lpstr>How are we providing extra support for SATs?</vt:lpstr>
      <vt:lpstr>Revision Books:</vt:lpstr>
      <vt:lpstr>Arithmetic Papers</vt:lpstr>
      <vt:lpstr>PowerPoint Presentation</vt:lpstr>
      <vt:lpstr>Beyond SATs</vt:lpstr>
      <vt:lpstr>Study Skills</vt:lpstr>
      <vt:lpstr>Wellbeing</vt:lpstr>
      <vt:lpstr>Wellbeing</vt:lpstr>
    </vt:vector>
  </TitlesOfParts>
  <Company>Camden SITSS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Information Evening</dc:title>
  <dc:creator>Hannah Bones</dc:creator>
  <cp:lastModifiedBy>Hannah Bones</cp:lastModifiedBy>
  <cp:revision>54</cp:revision>
  <cp:lastPrinted>2018-02-20T16:24:35Z</cp:lastPrinted>
  <dcterms:created xsi:type="dcterms:W3CDTF">2018-02-20T16:01:40Z</dcterms:created>
  <dcterms:modified xsi:type="dcterms:W3CDTF">2019-11-18T12:56:15Z</dcterms:modified>
</cp:coreProperties>
</file>